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2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4D1B-4724-40BB-80B8-D8292BB9B7CC}" type="datetimeFigureOut">
              <a:rPr lang="ar-IQ" smtClean="0"/>
              <a:pPr/>
              <a:t>12/10/1447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C699-82F4-439C-B55A-2BAEDEB3457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tering to Clients | Today's Veterinary Busi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081288" cy="4824435"/>
          </a:xfrm>
          <a:prstGeom prst="rect">
            <a:avLst/>
          </a:prstGeom>
          <a:noFill/>
        </p:spPr>
      </p:pic>
      <p:sp>
        <p:nvSpPr>
          <p:cNvPr id="7" name="عنوان فرعي 2"/>
          <p:cNvSpPr txBox="1">
            <a:spLocks/>
          </p:cNvSpPr>
          <p:nvPr/>
        </p:nvSpPr>
        <p:spPr>
          <a:xfrm>
            <a:off x="1142976" y="5962656"/>
            <a:ext cx="6400800" cy="8953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Assist. Prof. Dr.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Rafid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Majeed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Naeem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عنوان 1"/>
          <p:cNvSpPr>
            <a:spLocks noGrp="1"/>
          </p:cNvSpPr>
          <p:nvPr>
            <p:ph type="ctrTitle"/>
          </p:nvPr>
        </p:nvSpPr>
        <p:spPr>
          <a:xfrm>
            <a:off x="0" y="450057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Anesthetic risk </a:t>
            </a:r>
            <a:r>
              <a:rPr lang="en-US" sz="5400" b="1" dirty="0" smtClean="0"/>
              <a:t>assessment</a:t>
            </a:r>
            <a:endParaRPr lang="ar-IQ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Large animal anesthesia </a:t>
            </a:r>
            <a:r>
              <a:rPr lang="en-US" b="1" dirty="0" smtClean="0"/>
              <a:t>morbidity (</a:t>
            </a:r>
            <a:r>
              <a:rPr lang="en-US" dirty="0" smtClean="0"/>
              <a:t>non‐fatal complications)</a:t>
            </a:r>
          </a:p>
          <a:p>
            <a:pPr algn="l" rtl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Cardiovascular compromise  </a:t>
            </a:r>
            <a:r>
              <a:rPr lang="en-US" dirty="0" smtClean="0"/>
              <a:t>(same as small animals)</a:t>
            </a:r>
          </a:p>
          <a:p>
            <a:pPr algn="l" rtl="0">
              <a:buNone/>
            </a:pPr>
            <a:r>
              <a:rPr lang="en-US" dirty="0" smtClean="0"/>
              <a:t>2.</a:t>
            </a:r>
            <a:r>
              <a:rPr lang="en-US" b="1" dirty="0" smtClean="0"/>
              <a:t> Respiratory …</a:t>
            </a:r>
            <a:r>
              <a:rPr lang="en-US" dirty="0" smtClean="0"/>
              <a:t>hypoventilation </a:t>
            </a:r>
            <a:r>
              <a:rPr lang="en-US" dirty="0"/>
              <a:t>and </a:t>
            </a:r>
            <a:r>
              <a:rPr lang="en-US" dirty="0" err="1"/>
              <a:t>hypercapnia</a:t>
            </a:r>
            <a:r>
              <a:rPr lang="en-US" dirty="0"/>
              <a:t> and </a:t>
            </a:r>
            <a:r>
              <a:rPr lang="en-US" dirty="0" smtClean="0"/>
              <a:t>hypoxemia</a:t>
            </a:r>
          </a:p>
          <a:p>
            <a:pPr algn="r"/>
            <a:r>
              <a:rPr lang="ar-SA" dirty="0"/>
              <a:t>على نقص التهوية وفرط ثنائي أكسيد الكربون ونقص </a:t>
            </a:r>
            <a:r>
              <a:rPr lang="ar-SA" dirty="0" err="1"/>
              <a:t>الأكسجة</a:t>
            </a:r>
            <a:r>
              <a:rPr lang="ar-SA" dirty="0"/>
              <a:t> في </a:t>
            </a:r>
            <a:r>
              <a:rPr lang="ar-SA" dirty="0" smtClean="0"/>
              <a:t>الدم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3. In </a:t>
            </a:r>
            <a:r>
              <a:rPr lang="en-US" dirty="0"/>
              <a:t>contrast to small animal anesthesia, horses appear to demonstrate a wider range of postoperative complications, including </a:t>
            </a:r>
            <a:r>
              <a:rPr lang="en-US" b="1" dirty="0"/>
              <a:t>fractures and soft tissue </a:t>
            </a:r>
            <a:r>
              <a:rPr lang="en-US" b="1" dirty="0" smtClean="0"/>
              <a:t>injury </a:t>
            </a:r>
            <a:r>
              <a:rPr lang="en-US" dirty="0" smtClean="0"/>
              <a:t>like </a:t>
            </a:r>
            <a:r>
              <a:rPr lang="en-US" dirty="0" err="1" smtClean="0"/>
              <a:t>myopathy</a:t>
            </a:r>
            <a:r>
              <a:rPr lang="en-US" dirty="0"/>
              <a:t>, </a:t>
            </a:r>
            <a:r>
              <a:rPr lang="en-US" dirty="0" smtClean="0"/>
              <a:t>and neuropathy and </a:t>
            </a:r>
            <a:r>
              <a:rPr lang="en-US" dirty="0"/>
              <a:t>many</a:t>
            </a:r>
            <a:r>
              <a:rPr lang="en-US" b="1" dirty="0"/>
              <a:t> result in death or </a:t>
            </a:r>
            <a:r>
              <a:rPr lang="en-US" b="1" dirty="0" smtClean="0"/>
              <a:t>euthanasia.</a:t>
            </a:r>
          </a:p>
          <a:p>
            <a:pPr algn="r"/>
            <a:r>
              <a:rPr lang="ar-SA" dirty="0"/>
              <a:t>على عكس التخدير الحيواني الصغير ، يبدو أن الخيول تظهر نطاقًا أوسع من مضاعفات ما بعد الجراحة ، بما في ذلك الكسور وإصابة الأنسجة الرخوة ، والاعتلال العضلي ، والاعتلال العصبي </a:t>
            </a:r>
            <a:r>
              <a:rPr lang="ar-SA" dirty="0" smtClean="0"/>
              <a:t>ويؤدي </a:t>
            </a:r>
            <a:r>
              <a:rPr lang="ar-SA" dirty="0"/>
              <a:t>العديد منها إلى الموت أو القتل الرحيم.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err="1" smtClean="0"/>
              <a:t>postanesthetic</a:t>
            </a:r>
            <a:r>
              <a:rPr lang="en-US" b="1" dirty="0" smtClean="0"/>
              <a:t> </a:t>
            </a:r>
            <a:r>
              <a:rPr lang="en-US" b="1" dirty="0"/>
              <a:t>colic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64371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Small animal anesthetic </a:t>
            </a:r>
            <a:r>
              <a:rPr lang="en-US" b="1" dirty="0" smtClean="0"/>
              <a:t>fatalities </a:t>
            </a:r>
          </a:p>
          <a:p>
            <a:pPr algn="r"/>
            <a:endParaRPr lang="ar-IQ" dirty="0" smtClean="0"/>
          </a:p>
          <a:p>
            <a:pPr algn="l" rtl="0">
              <a:buNone/>
            </a:pPr>
            <a:r>
              <a:rPr lang="en-US" b="1" i="1" dirty="0" smtClean="0"/>
              <a:t>Causes </a:t>
            </a:r>
            <a:r>
              <a:rPr lang="en-US" b="1" i="1" dirty="0"/>
              <a:t>of anesthetic death</a:t>
            </a:r>
            <a:endParaRPr lang="en-US" dirty="0"/>
          </a:p>
          <a:p>
            <a:pPr algn="l" rtl="0"/>
            <a:r>
              <a:rPr lang="en-US" dirty="0"/>
              <a:t>The </a:t>
            </a:r>
            <a:r>
              <a:rPr lang="en-US" dirty="0" smtClean="0"/>
              <a:t>cause </a:t>
            </a:r>
            <a:r>
              <a:rPr lang="en-US" dirty="0"/>
              <a:t>of </a:t>
            </a:r>
            <a:r>
              <a:rPr lang="en-US" dirty="0" smtClean="0"/>
              <a:t>anesthetic deaths: 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cardiovascular </a:t>
            </a:r>
            <a:r>
              <a:rPr lang="en-US" b="1" dirty="0"/>
              <a:t>and </a:t>
            </a:r>
            <a:r>
              <a:rPr lang="en-US" b="1" dirty="0" smtClean="0"/>
              <a:t>respiratory </a:t>
            </a:r>
            <a:r>
              <a:rPr lang="en-US" b="1" dirty="0"/>
              <a:t>complications represent the primary causes of many </a:t>
            </a:r>
            <a:r>
              <a:rPr lang="en-US" b="1" dirty="0" err="1"/>
              <a:t>perioperative</a:t>
            </a:r>
            <a:r>
              <a:rPr lang="en-US" b="1" dirty="0"/>
              <a:t> </a:t>
            </a:r>
            <a:r>
              <a:rPr lang="en-US" b="1" dirty="0" smtClean="0"/>
              <a:t>deaths.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. Other causes: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postoperative renal failure,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aspiration of gastric contents,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anaphylactic reactions,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failure to regain consciousness,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 smtClean="0"/>
              <a:t>unknown causes</a:t>
            </a:r>
            <a:endParaRPr lang="en-US" dirty="0"/>
          </a:p>
        </p:txBody>
      </p:sp>
      <p:pic>
        <p:nvPicPr>
          <p:cNvPr id="4" name="صورة 3" descr="5 Myths About Anesthesia for Animals - Paws &amp; Claws Animal Hospit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14346" y="0"/>
            <a:ext cx="6786610" cy="6858000"/>
          </a:xfrm>
        </p:spPr>
        <p:txBody>
          <a:bodyPr>
            <a:normAutofit fontScale="70000" lnSpcReduction="20000"/>
          </a:bodyPr>
          <a:lstStyle/>
          <a:p>
            <a:pPr marL="514350" indent="-51435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1. Cardiac </a:t>
            </a:r>
            <a:r>
              <a:rPr lang="en-US" b="1" dirty="0">
                <a:solidFill>
                  <a:srgbClr val="FF0000"/>
                </a:solidFill>
              </a:rPr>
              <a:t>arrest </a:t>
            </a:r>
            <a:r>
              <a:rPr lang="en-US" dirty="0"/>
              <a:t>has been reported to result from </a:t>
            </a:r>
            <a:r>
              <a:rPr lang="en-US" b="1" dirty="0"/>
              <a:t>cardiac arrhythmias</a:t>
            </a:r>
            <a:r>
              <a:rPr lang="en-US" dirty="0"/>
              <a:t> </a:t>
            </a:r>
            <a:r>
              <a:rPr lang="en-US" dirty="0" smtClean="0"/>
              <a:t>associated with:  increased circulating </a:t>
            </a:r>
            <a:r>
              <a:rPr lang="en-US" b="1" dirty="0" smtClean="0"/>
              <a:t>catecholamine</a:t>
            </a:r>
            <a:r>
              <a:rPr lang="en-US" dirty="0" smtClean="0"/>
              <a:t>, </a:t>
            </a:r>
            <a:r>
              <a:rPr lang="en-US" b="1" dirty="0" smtClean="0"/>
              <a:t>myocardial hypoxia, specific anesthetic agents, pre‐existing pathology, </a:t>
            </a:r>
            <a:r>
              <a:rPr lang="en-US" i="1" dirty="0" smtClean="0"/>
              <a:t>and myocardial depression due to relative anesthetic overdose</a:t>
            </a:r>
            <a:r>
              <a:rPr lang="en-US" dirty="0" smtClean="0"/>
              <a:t>. 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      Halothane, ether, and </a:t>
            </a:r>
            <a:r>
              <a:rPr lang="en-US" dirty="0" err="1" smtClean="0"/>
              <a:t>thiobarbiturate</a:t>
            </a:r>
            <a:r>
              <a:rPr lang="en-US" dirty="0" smtClean="0"/>
              <a:t> anesthesia were frequently associated with anesthetic overdose in earlier work.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2. Respiratory complications </a:t>
            </a:r>
            <a:r>
              <a:rPr lang="en-US" b="1" dirty="0" smtClean="0"/>
              <a:t>represented the other main cause of anesthetic‐related death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Problems related to </a:t>
            </a:r>
            <a:r>
              <a:rPr lang="en-US" b="1" dirty="0" err="1" smtClean="0"/>
              <a:t>endotracheal</a:t>
            </a:r>
            <a:r>
              <a:rPr lang="en-US" b="1" dirty="0" smtClean="0"/>
              <a:t> intubation and respiratory obstruction </a:t>
            </a:r>
            <a:r>
              <a:rPr lang="en-US" dirty="0" smtClean="0"/>
              <a:t>represented the majority of feline respiratory causes of death.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dogs, complications with </a:t>
            </a:r>
            <a:r>
              <a:rPr lang="en-US" dirty="0" err="1" smtClean="0"/>
              <a:t>endotracheal</a:t>
            </a:r>
            <a:r>
              <a:rPr lang="en-US" dirty="0" smtClean="0"/>
              <a:t> intubation and respiratory failure were equally reported, although in </a:t>
            </a:r>
            <a:r>
              <a:rPr lang="en-US" b="1" dirty="0" err="1" smtClean="0"/>
              <a:t>brachycephalic</a:t>
            </a:r>
            <a:r>
              <a:rPr lang="en-US" b="1" dirty="0" smtClean="0"/>
              <a:t> dogs </a:t>
            </a:r>
            <a:r>
              <a:rPr lang="en-US" dirty="0" smtClean="0"/>
              <a:t>respiratory obstruction was the principal cause of respiratory complications.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7" y="-1"/>
            <a:ext cx="2285984" cy="29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790" y="5215632"/>
            <a:ext cx="2711210" cy="164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Bronchoalveolar Lavage Fluid Collection Using a Blind Techn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99" y="3053974"/>
            <a:ext cx="2690801" cy="201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796908"/>
          </a:xfrm>
        </p:spPr>
        <p:txBody>
          <a:bodyPr>
            <a:normAutofit/>
          </a:bodyPr>
          <a:lstStyle/>
          <a:p>
            <a:r>
              <a:rPr lang="en-US" b="1" i="1" dirty="0"/>
              <a:t>Timing of </a:t>
            </a:r>
            <a:r>
              <a:rPr lang="en-US" b="1" i="1" dirty="0" smtClean="0"/>
              <a:t>death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429288"/>
          </a:xfrm>
        </p:spPr>
        <p:txBody>
          <a:bodyPr/>
          <a:lstStyle/>
          <a:p>
            <a:pPr algn="l" rtl="0"/>
            <a:r>
              <a:rPr lang="en-US" dirty="0" smtClean="0"/>
              <a:t>Death may </a:t>
            </a:r>
            <a:r>
              <a:rPr lang="en-US" dirty="0"/>
              <a:t>occurred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during induction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during maintenance</a:t>
            </a:r>
            <a:r>
              <a:rPr lang="en-US" dirty="0"/>
              <a:t> of </a:t>
            </a:r>
            <a:r>
              <a:rPr lang="en-US" dirty="0" smtClean="0"/>
              <a:t>anesthesia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majority during recovery</a:t>
            </a:r>
            <a:r>
              <a:rPr lang="en-US" dirty="0" smtClean="0"/>
              <a:t>.</a:t>
            </a:r>
          </a:p>
          <a:p>
            <a:pPr marL="514350" indent="-514350" algn="l" rtl="0">
              <a:buNone/>
            </a:pPr>
            <a:r>
              <a:rPr lang="en-US" dirty="0"/>
              <a:t>the postoperative period represented a </a:t>
            </a:r>
            <a:r>
              <a:rPr lang="en-US" b="1" dirty="0"/>
              <a:t>high‐risk time </a:t>
            </a:r>
            <a:r>
              <a:rPr lang="en-US" dirty="0"/>
              <a:t>and </a:t>
            </a:r>
            <a:r>
              <a:rPr lang="en-US" b="1" dirty="0"/>
              <a:t>close monitoring and management until full recovery is observed </a:t>
            </a:r>
            <a:r>
              <a:rPr lang="en-US" dirty="0"/>
              <a:t>are to be recommended.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4338" name="Picture 2" descr="Dog Anesthesia Side Effects: What to Know | Canna-Pet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9395" y="214290"/>
            <a:ext cx="336460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615130" cy="725470"/>
          </a:xfrm>
        </p:spPr>
        <p:txBody>
          <a:bodyPr>
            <a:normAutofit/>
          </a:bodyPr>
          <a:lstStyle/>
          <a:p>
            <a:r>
              <a:rPr lang="en-US" sz="3200" b="1" i="1" dirty="0"/>
              <a:t>Risk factors for anesthetic </a:t>
            </a:r>
            <a:r>
              <a:rPr lang="en-US" sz="3200" b="1" i="1" dirty="0" smtClean="0"/>
              <a:t>death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5572132" cy="600076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1. </a:t>
            </a:r>
            <a:r>
              <a:rPr lang="en-US" dirty="0" err="1"/>
              <a:t>brachycephalic</a:t>
            </a:r>
            <a:r>
              <a:rPr lang="en-US" dirty="0"/>
              <a:t>, terrier, and spaniel breeds in dogs were frequently represented amongst the fatalities</a:t>
            </a:r>
            <a:r>
              <a:rPr lang="ar-SA" dirty="0" smtClean="0"/>
              <a:t>.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2. Old </a:t>
            </a:r>
            <a:r>
              <a:rPr lang="en-US" dirty="0"/>
              <a:t>age and poor health </a:t>
            </a:r>
            <a:r>
              <a:rPr lang="en-US" dirty="0" smtClean="0"/>
              <a:t>status</a:t>
            </a:r>
          </a:p>
          <a:p>
            <a:pPr algn="l" rtl="0">
              <a:buNone/>
            </a:pPr>
            <a:r>
              <a:rPr lang="en-US" dirty="0" smtClean="0"/>
              <a:t>3. increasing </a:t>
            </a:r>
            <a:r>
              <a:rPr lang="en-US" dirty="0"/>
              <a:t>duration of the </a:t>
            </a:r>
            <a:r>
              <a:rPr lang="en-US" dirty="0" smtClean="0"/>
              <a:t>procedure</a:t>
            </a:r>
          </a:p>
          <a:p>
            <a:pPr algn="l" rtl="0">
              <a:buNone/>
            </a:pPr>
            <a:r>
              <a:rPr lang="en-US" dirty="0" smtClean="0"/>
              <a:t>4. Pre‐existing pathology</a:t>
            </a:r>
          </a:p>
          <a:p>
            <a:pPr algn="l" rtl="0">
              <a:buNone/>
            </a:pPr>
            <a:r>
              <a:rPr lang="en-US" dirty="0" smtClean="0"/>
              <a:t>5. procedural urgency</a:t>
            </a:r>
          </a:p>
          <a:p>
            <a:pPr algn="l" rtl="0">
              <a:buNone/>
            </a:pPr>
            <a:r>
              <a:rPr lang="en-US" dirty="0" smtClean="0"/>
              <a:t>6. extremes </a:t>
            </a:r>
            <a:r>
              <a:rPr lang="en-US" dirty="0"/>
              <a:t>of </a:t>
            </a:r>
            <a:r>
              <a:rPr lang="en-US" dirty="0" smtClean="0"/>
              <a:t>weight (risks </a:t>
            </a:r>
            <a:r>
              <a:rPr lang="en-US" dirty="0"/>
              <a:t>associated with </a:t>
            </a:r>
            <a:r>
              <a:rPr lang="en-US" dirty="0" smtClean="0"/>
              <a:t>obesity)</a:t>
            </a:r>
          </a:p>
          <a:p>
            <a:pPr algn="l" rtl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endotracheal</a:t>
            </a:r>
            <a:r>
              <a:rPr lang="en-US" dirty="0" smtClean="0"/>
              <a:t> intubation</a:t>
            </a:r>
          </a:p>
          <a:p>
            <a:pPr algn="l" rtl="0">
              <a:buNone/>
            </a:pPr>
            <a:r>
              <a:rPr lang="en-US" dirty="0" smtClean="0"/>
              <a:t>8. excessive </a:t>
            </a:r>
            <a:r>
              <a:rPr lang="en-US" dirty="0"/>
              <a:t>administration of fluids and fluid overload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Brachycephalic Breed Syndrome in Abbotsford, BC | Allwest Animal Hos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03830"/>
            <a:ext cx="3357554" cy="2896608"/>
          </a:xfrm>
          <a:prstGeom prst="rect">
            <a:avLst/>
          </a:prstGeom>
          <a:noFill/>
        </p:spPr>
      </p:pic>
      <p:pic>
        <p:nvPicPr>
          <p:cNvPr id="7172" name="Picture 4" descr="Obesity in Dogs - Symptoms, Causes, Diagnosis, Treatment, Recovery,  Management, C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029" y="3643314"/>
            <a:ext cx="364997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/>
              <a:t>Large animal anesthetic mortality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Risk of anesthetic death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12572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Many of these fatalities </a:t>
            </a:r>
            <a:r>
              <a:rPr lang="en-US" dirty="0" smtClean="0"/>
              <a:t>due </a:t>
            </a:r>
            <a:r>
              <a:rPr lang="en-US" dirty="0"/>
              <a:t>to horses undergoing emergency gastrointestinal surgery </a:t>
            </a:r>
            <a:r>
              <a:rPr lang="en-US" dirty="0" smtClean="0"/>
              <a:t>that high‐risk </a:t>
            </a:r>
            <a:r>
              <a:rPr lang="en-US" dirty="0"/>
              <a:t>patients</a:t>
            </a:r>
          </a:p>
          <a:p>
            <a:pPr algn="l" rtl="0"/>
            <a:endParaRPr lang="ar-IQ" dirty="0"/>
          </a:p>
        </p:txBody>
      </p:sp>
      <p:pic>
        <p:nvPicPr>
          <p:cNvPr id="4098" name="Picture 2" descr="A Thoroughbred horse lays on an Equine surgery table ahead of its... News  Photo - Gett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472" y="2357430"/>
            <a:ext cx="674756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/>
              <a:t>Causes of anesthetic death</a:t>
            </a:r>
            <a:endParaRPr lang="en-US" dirty="0"/>
          </a:p>
          <a:p>
            <a:pPr marL="514350" indent="-514350" algn="l" rtl="0"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equine anesthesia, </a:t>
            </a:r>
            <a:r>
              <a:rPr lang="en-US" b="1" dirty="0"/>
              <a:t>cardiac arrest</a:t>
            </a:r>
            <a:r>
              <a:rPr lang="en-US" dirty="0"/>
              <a:t> and </a:t>
            </a:r>
            <a:r>
              <a:rPr lang="en-US" b="1" dirty="0"/>
              <a:t>cardiovascular collapse </a:t>
            </a:r>
            <a:r>
              <a:rPr lang="en-US" dirty="0" smtClean="0"/>
              <a:t>were major </a:t>
            </a:r>
            <a:r>
              <a:rPr lang="en-US" dirty="0"/>
              <a:t>causes of death</a:t>
            </a:r>
            <a:r>
              <a:rPr lang="en-US" dirty="0" smtClean="0"/>
              <a:t>,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Respiratory </a:t>
            </a:r>
            <a:r>
              <a:rPr lang="en-US" b="1" dirty="0" smtClean="0"/>
              <a:t>complications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Non‐cardiopulmonary </a:t>
            </a:r>
            <a:r>
              <a:rPr lang="en-US" b="1" dirty="0" smtClean="0"/>
              <a:t>causes:</a:t>
            </a:r>
            <a:r>
              <a:rPr lang="en-US" dirty="0" smtClean="0"/>
              <a:t> </a:t>
            </a:r>
            <a:r>
              <a:rPr lang="en-US" i="1" dirty="0" smtClean="0"/>
              <a:t>fractures on recovery, postoperative </a:t>
            </a:r>
            <a:r>
              <a:rPr lang="en-US" i="1" dirty="0" err="1" smtClean="0"/>
              <a:t>myopathy</a:t>
            </a:r>
            <a:r>
              <a:rPr lang="en-US" i="1" dirty="0" smtClean="0"/>
              <a:t>, and abdominal complications such as sepsis and colitis.</a:t>
            </a:r>
          </a:p>
          <a:p>
            <a:pPr marL="514350" indent="-514350" algn="l" rtl="0">
              <a:buAutoNum type="arabicPeriod"/>
            </a:pPr>
            <a:r>
              <a:rPr lang="en-US" dirty="0"/>
              <a:t>Rarely have horses been reported ‘found dead’ or dying of </a:t>
            </a:r>
            <a:r>
              <a:rPr lang="en-US" b="1" dirty="0"/>
              <a:t>unknown cause</a:t>
            </a:r>
            <a:r>
              <a:rPr lang="en-US" dirty="0"/>
              <a:t>, perhaps because horses are more closely observed on recovery than many small animal patients.</a:t>
            </a: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357982"/>
          </a:xfrm>
        </p:spPr>
        <p:txBody>
          <a:bodyPr/>
          <a:lstStyle/>
          <a:p>
            <a:pPr algn="l" rtl="0"/>
            <a:r>
              <a:rPr lang="en-US" b="1" i="1" dirty="0"/>
              <a:t>Timing of anesthetic death</a:t>
            </a:r>
            <a:endParaRPr lang="en-US" dirty="0"/>
          </a:p>
          <a:p>
            <a:pPr algn="l" rtl="0"/>
            <a:r>
              <a:rPr lang="en-US" dirty="0"/>
              <a:t>the postoperative period as a major period of </a:t>
            </a:r>
            <a:r>
              <a:rPr lang="en-US" dirty="0" smtClean="0"/>
              <a:t>risk, </a:t>
            </a:r>
            <a:r>
              <a:rPr lang="en-US" dirty="0"/>
              <a:t>although </a:t>
            </a:r>
            <a:r>
              <a:rPr lang="en-US" dirty="0" err="1"/>
              <a:t>intraoperative</a:t>
            </a:r>
            <a:r>
              <a:rPr lang="en-US" dirty="0"/>
              <a:t> concerns remain important, close attention to the postoperative period is also </a:t>
            </a:r>
            <a:r>
              <a:rPr lang="en-US" dirty="0" smtClean="0"/>
              <a:t>important </a:t>
            </a:r>
            <a:r>
              <a:rPr lang="en-US" dirty="0"/>
              <a:t>in equine anesthesia.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098" name="Picture 2" descr="Equine sedation and general anaesthesia innov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5145730" cy="3857628"/>
          </a:xfrm>
          <a:prstGeom prst="rect">
            <a:avLst/>
          </a:prstGeom>
          <a:noFill/>
        </p:spPr>
      </p:pic>
      <p:pic>
        <p:nvPicPr>
          <p:cNvPr id="4100" name="Picture 4" descr="Sedation and Anaesthesia in the ho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72" y="3500438"/>
            <a:ext cx="374682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1470" y="142852"/>
            <a:ext cx="9358346" cy="6540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commonly reported risk factors associated with death</a:t>
            </a:r>
            <a:endParaRPr lang="ar-IQ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92933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work in equine anesthesia indicates risk factors </a:t>
            </a:r>
            <a:r>
              <a:rPr lang="en-US" dirty="0" smtClean="0"/>
              <a:t>include  </a:t>
            </a:r>
          </a:p>
          <a:p>
            <a:pPr algn="l" rtl="0">
              <a:buNone/>
            </a:pPr>
            <a:r>
              <a:rPr lang="en-US" dirty="0" smtClean="0"/>
              <a:t>1. emergency</a:t>
            </a:r>
            <a:r>
              <a:rPr lang="en-US" dirty="0"/>
              <a:t>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2. abdominal</a:t>
            </a:r>
            <a:r>
              <a:rPr lang="en-US" dirty="0"/>
              <a:t>, and orthopedic surgery,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3. long </a:t>
            </a:r>
            <a:r>
              <a:rPr lang="en-US" dirty="0"/>
              <a:t>operations,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poor </a:t>
            </a:r>
            <a:r>
              <a:rPr lang="en-US" dirty="0"/>
              <a:t>health status,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5. extremes </a:t>
            </a:r>
            <a:r>
              <a:rPr lang="en-US" dirty="0"/>
              <a:t>of </a:t>
            </a:r>
            <a:r>
              <a:rPr lang="en-US" dirty="0" smtClean="0"/>
              <a:t>age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Informed </a:t>
            </a:r>
            <a:r>
              <a:rPr lang="en-US" b="1" dirty="0" smtClean="0"/>
              <a:t>consent</a:t>
            </a:r>
            <a:r>
              <a:rPr lang="ar-IQ" b="1" dirty="0" smtClean="0"/>
              <a:t> موافقة مسبقة </a:t>
            </a:r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successful communication of these risks to owners and clients is central to the provision of safe anesthesia and the maintenance of realistic owner expectations</a:t>
            </a:r>
            <a:r>
              <a:rPr lang="en-US" dirty="0" smtClean="0"/>
              <a:t>.</a:t>
            </a:r>
          </a:p>
          <a:p>
            <a:pPr algn="r"/>
            <a:r>
              <a:rPr lang="ar-IQ" dirty="0" smtClean="0"/>
              <a:t>يعتبر التواصل الناجح لهذه المخاطر مع المالكين والعملاء أمرًا محوريًا لتوفير التخدير الآمن والحفاظ على توقعات واقعية للمالك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3074" name="AutoShape 2" descr="Angle Death Scythe Vector Illustration Stock Vector (Royalty Free)  722892943 | Shutterstoc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076" name="AutoShape 4" descr="an angle of death with a scythe. vector illustration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10556" t="4762" r="9669"/>
          <a:stretch>
            <a:fillRect/>
          </a:stretch>
        </p:blipFill>
        <p:spPr bwMode="auto">
          <a:xfrm>
            <a:off x="6265081" y="1285860"/>
            <a:ext cx="2664637" cy="322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كيفية المذاكرة الصحيحة وتنظيم الوقت | مجلة البرونزية"/>
          <p:cNvPicPr>
            <a:picLocks noChangeAspect="1" noChangeArrowheads="1"/>
          </p:cNvPicPr>
          <p:nvPr/>
        </p:nvPicPr>
        <p:blipFill>
          <a:blip r:embed="rId2"/>
          <a:srcRect l="4884" r="6227"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511156"/>
          </a:xfrm>
        </p:spPr>
        <p:txBody>
          <a:bodyPr>
            <a:noAutofit/>
          </a:bodyPr>
          <a:lstStyle/>
          <a:p>
            <a:r>
              <a:rPr lang="en-US" sz="3200" dirty="0"/>
              <a:t>Anesthetic risk </a:t>
            </a:r>
            <a:r>
              <a:rPr lang="en-US" sz="3200" dirty="0" smtClean="0"/>
              <a:t>assessment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000108"/>
            <a:ext cx="5214974" cy="564360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/>
              <a:t>perioperative</a:t>
            </a:r>
            <a:r>
              <a:rPr lang="en-US" dirty="0"/>
              <a:t> assessment of anesthetic risk is a valuable exercise in order to </a:t>
            </a:r>
            <a:endParaRPr lang="en-US" dirty="0" smtClean="0"/>
          </a:p>
          <a:p>
            <a:pPr marL="514350" indent="-514350" algn="l" rtl="0">
              <a:buAutoNum type="alphaLcPeriod"/>
            </a:pPr>
            <a:r>
              <a:rPr lang="en-US" i="1" dirty="0" smtClean="0"/>
              <a:t>minimize </a:t>
            </a:r>
            <a:r>
              <a:rPr lang="en-US" i="1" dirty="0"/>
              <a:t>complications </a:t>
            </a:r>
            <a:r>
              <a:rPr lang="en-US" i="1" dirty="0" smtClean="0"/>
              <a:t>and</a:t>
            </a:r>
          </a:p>
          <a:p>
            <a:pPr marL="514350" indent="-514350" algn="l" rtl="0">
              <a:buAutoNum type="alphaLcPeriod"/>
            </a:pPr>
            <a:r>
              <a:rPr lang="en-US" i="1" dirty="0" smtClean="0"/>
              <a:t>optimize </a:t>
            </a:r>
            <a:r>
              <a:rPr lang="en-US" i="1" dirty="0"/>
              <a:t>anesthetic safety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The </a:t>
            </a:r>
            <a:r>
              <a:rPr lang="en-US" b="1" dirty="0"/>
              <a:t>preoperative assessment </a:t>
            </a:r>
            <a:r>
              <a:rPr lang="en-US" dirty="0"/>
              <a:t>of an animal’s health status is </a:t>
            </a:r>
            <a:r>
              <a:rPr lang="en-US" b="1" dirty="0"/>
              <a:t>valuable</a:t>
            </a:r>
            <a:r>
              <a:rPr lang="en-US" dirty="0"/>
              <a:t> </a:t>
            </a:r>
            <a:r>
              <a:rPr lang="en-US" dirty="0" smtClean="0"/>
              <a:t>to:</a:t>
            </a:r>
            <a:endParaRPr lang="en-US" dirty="0"/>
          </a:p>
          <a:p>
            <a:pPr lvl="0" algn="l" rtl="0">
              <a:buNone/>
            </a:pPr>
            <a:r>
              <a:rPr lang="en-US" dirty="0" smtClean="0"/>
              <a:t>1. to </a:t>
            </a:r>
            <a:r>
              <a:rPr lang="en-US" dirty="0"/>
              <a:t>acknowledge </a:t>
            </a:r>
            <a:r>
              <a:rPr lang="en-US" dirty="0" err="1"/>
              <a:t>preanesthetic</a:t>
            </a:r>
            <a:r>
              <a:rPr lang="en-US" dirty="0"/>
              <a:t> risks, </a:t>
            </a:r>
          </a:p>
          <a:p>
            <a:pPr lvl="0" algn="l" rtl="0">
              <a:buNone/>
            </a:pPr>
            <a:r>
              <a:rPr lang="en-US" dirty="0" smtClean="0"/>
              <a:t>2. to </a:t>
            </a:r>
            <a:r>
              <a:rPr lang="en-US" dirty="0"/>
              <a:t>identify management priorities </a:t>
            </a:r>
          </a:p>
          <a:p>
            <a:pPr lvl="0" algn="l" rtl="0">
              <a:buNone/>
            </a:pPr>
            <a:r>
              <a:rPr lang="en-US" dirty="0" smtClean="0"/>
              <a:t>3. to </a:t>
            </a:r>
            <a:r>
              <a:rPr lang="en-US" dirty="0"/>
              <a:t>advise clients appropriately prior to anesthesia and </a:t>
            </a:r>
            <a:r>
              <a:rPr lang="en-US" dirty="0" smtClean="0"/>
              <a:t>surgery</a:t>
            </a:r>
            <a:r>
              <a:rPr lang="en-US" dirty="0"/>
              <a:t> 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18434" name="Picture 2" descr="Preparing Your Pet For Surgery - Pre-Op Care | Larkmead Vets"/>
          <p:cNvPicPr>
            <a:picLocks noChangeAspect="1" noChangeArrowheads="1"/>
          </p:cNvPicPr>
          <p:nvPr/>
        </p:nvPicPr>
        <p:blipFill>
          <a:blip r:embed="rId2"/>
          <a:srcRect l="14933" r="22000"/>
          <a:stretch>
            <a:fillRect/>
          </a:stretch>
        </p:blipFill>
        <p:spPr bwMode="auto">
          <a:xfrm>
            <a:off x="5429256" y="664569"/>
            <a:ext cx="3714744" cy="2764432"/>
          </a:xfrm>
          <a:prstGeom prst="rect">
            <a:avLst/>
          </a:prstGeom>
          <a:noFill/>
        </p:spPr>
      </p:pic>
      <p:pic>
        <p:nvPicPr>
          <p:cNvPr id="18436" name="Picture 4" descr="The two little words that vets can use to grab client attention | Companion  Consultan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3685496" cy="245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7429552" cy="654032"/>
          </a:xfrm>
        </p:spPr>
        <p:txBody>
          <a:bodyPr>
            <a:noAutofit/>
          </a:bodyPr>
          <a:lstStyle/>
          <a:p>
            <a:r>
              <a:rPr lang="ar-IQ" sz="3600" b="1" dirty="0" smtClean="0"/>
              <a:t>مهم</a:t>
            </a:r>
            <a:r>
              <a:rPr lang="en-US" sz="3600" b="1" dirty="0" smtClean="0"/>
              <a:t>Patient health assessment include 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1480" y="714356"/>
            <a:ext cx="8686800" cy="2071702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Pre‐existing </a:t>
            </a:r>
            <a:r>
              <a:rPr lang="en-US" dirty="0"/>
              <a:t>cardiopulmonary </a:t>
            </a:r>
            <a:r>
              <a:rPr lang="en-US" dirty="0" smtClean="0"/>
              <a:t>pathology</a:t>
            </a:r>
          </a:p>
          <a:p>
            <a:pPr marL="514350" indent="-514350" algn="l" rtl="0">
              <a:buAutoNum type="arabicPeriod"/>
            </a:pPr>
            <a:r>
              <a:rPr lang="en-US" b="1" dirty="0"/>
              <a:t>Hematologic and biochemical abnormalities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b="1" dirty="0"/>
              <a:t>Renal disease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/>
              <a:t>Neurologic disease </a:t>
            </a:r>
            <a:endParaRPr lang="ar-IQ" dirty="0"/>
          </a:p>
        </p:txBody>
      </p:sp>
      <p:pic>
        <p:nvPicPr>
          <p:cNvPr id="24578" name="Picture 2" descr="Wellness Examination In Dogs | VCA Animal Hospi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94" y="2857496"/>
            <a:ext cx="6215106" cy="388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7115196" cy="72547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100" b="1" dirty="0" smtClean="0"/>
              <a:t>1. </a:t>
            </a:r>
            <a:r>
              <a:rPr lang="en-US" sz="3200" b="1" dirty="0" smtClean="0"/>
              <a:t>Pre‐existing cardiopulmonary pathology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8" y="785794"/>
            <a:ext cx="8929718" cy="3357586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/>
              <a:t>Anesthetic agents </a:t>
            </a:r>
            <a:r>
              <a:rPr lang="en-US" dirty="0"/>
              <a:t>cause </a:t>
            </a:r>
            <a:r>
              <a:rPr lang="en-US" b="1" dirty="0"/>
              <a:t>cardiopulmonary depression </a:t>
            </a:r>
            <a:r>
              <a:rPr lang="en-US" dirty="0"/>
              <a:t>and the presence of </a:t>
            </a:r>
            <a:r>
              <a:rPr lang="en-US" b="1" dirty="0"/>
              <a:t>pre‐existing pathology </a:t>
            </a:r>
            <a:r>
              <a:rPr lang="en-US" dirty="0"/>
              <a:t>is likely to predispose to greater anesthetic</a:t>
            </a:r>
            <a:r>
              <a:rPr lang="en-US" b="1" dirty="0"/>
              <a:t>‐induced physiologic </a:t>
            </a:r>
            <a:r>
              <a:rPr lang="en-US" b="1" dirty="0" smtClean="0"/>
              <a:t>disturbance</a:t>
            </a:r>
            <a:r>
              <a:rPr lang="en-US" dirty="0" smtClean="0"/>
              <a:t> and may considered  </a:t>
            </a:r>
            <a:r>
              <a:rPr lang="en-US" dirty="0"/>
              <a:t>as </a:t>
            </a:r>
            <a:r>
              <a:rPr lang="en-US" b="1" dirty="0"/>
              <a:t>anesthetic‐related </a:t>
            </a:r>
            <a:r>
              <a:rPr lang="en-US" b="1" dirty="0" smtClean="0"/>
              <a:t>mortality</a:t>
            </a:r>
          </a:p>
          <a:p>
            <a:pPr algn="r">
              <a:buNone/>
            </a:pPr>
            <a:r>
              <a:rPr lang="ar-IQ" dirty="0" smtClean="0"/>
              <a:t>تسبب عوامل التخدير التثبيط القلبي الرئوي ومن المرجح أن يؤدي وجود أمراض موجودة مسبقًا إلى حدوث اضطرابات فسيولوجية ناتجة عن التخدير وقد تعتبر بمثابة وفيات مرتبطة بالتخدير</a:t>
            </a: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4" name="صورة 3" descr="Opioids, Sedatives, and the Risk for Cardiopulmonary and Respiratory Arrest  - Clinical Pain Advi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18" y="3929066"/>
            <a:ext cx="33528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46045"/>
            <a:ext cx="5429288" cy="3811583"/>
          </a:xfrm>
        </p:spPr>
        <p:txBody>
          <a:bodyPr>
            <a:normAutofit fontScale="85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2.  Hematologic and biochemical abnormalities</a:t>
            </a:r>
            <a:r>
              <a:rPr lang="en-US" dirty="0" smtClean="0"/>
              <a:t> In particular,</a:t>
            </a:r>
          </a:p>
          <a:p>
            <a:pPr marL="514350" lvl="0" indent="-514350" algn="l" rtl="0">
              <a:buAutoNum type="alphaLcPeriod"/>
            </a:pPr>
            <a:r>
              <a:rPr lang="en-US" b="1" dirty="0" smtClean="0"/>
              <a:t>anemia </a:t>
            </a:r>
            <a:r>
              <a:rPr lang="en-US" dirty="0" smtClean="0"/>
              <a:t>will reduce oxygen carrying capacity and predispose to </a:t>
            </a:r>
            <a:r>
              <a:rPr lang="en-US" b="1" dirty="0" smtClean="0"/>
              <a:t>hypoxia</a:t>
            </a:r>
            <a:r>
              <a:rPr lang="en-US" dirty="0" smtClean="0"/>
              <a:t>, and </a:t>
            </a:r>
          </a:p>
          <a:p>
            <a:pPr marL="514350" lvl="0" indent="-514350" algn="l" rtl="0">
              <a:buAutoNum type="alphaLcPeriod"/>
            </a:pPr>
            <a:r>
              <a:rPr lang="en-US" b="1" dirty="0" err="1" smtClean="0"/>
              <a:t>hypoproteinemia</a:t>
            </a:r>
            <a:r>
              <a:rPr lang="en-US" b="1" dirty="0" smtClean="0"/>
              <a:t> </a:t>
            </a:r>
            <a:r>
              <a:rPr lang="en-US" dirty="0" smtClean="0"/>
              <a:t>has been theorized to increase the response of the patient to highly protein‐bound drugs and result </a:t>
            </a:r>
            <a:r>
              <a:rPr lang="en-US" b="1" dirty="0" smtClean="0"/>
              <a:t>in relative overdose</a:t>
            </a:r>
            <a:r>
              <a:rPr lang="en-US" dirty="0" smtClean="0"/>
              <a:t>. </a:t>
            </a:r>
          </a:p>
        </p:txBody>
      </p:sp>
      <p:pic>
        <p:nvPicPr>
          <p:cNvPr id="39938" name="Picture 2" descr="عد دموي شامل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938" y="0"/>
            <a:ext cx="3759062" cy="3851309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14282" y="400050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b="1" dirty="0" smtClean="0"/>
              <a:t>the laboratory   biochemical or hematologic results are useful for </a:t>
            </a:r>
          </a:p>
          <a:p>
            <a:pPr lvl="0" algn="l" rtl="0">
              <a:buNone/>
            </a:pPr>
            <a:r>
              <a:rPr lang="en-US" sz="2400" dirty="0" smtClean="0"/>
              <a:t>a. identifying that  surgery should be  postponed</a:t>
            </a:r>
            <a:r>
              <a:rPr lang="ar-SA" sz="2400" dirty="0" smtClean="0"/>
              <a:t>  </a:t>
            </a:r>
            <a:endParaRPr lang="en-US" sz="2400" dirty="0" smtClean="0"/>
          </a:p>
          <a:p>
            <a:pPr lvl="0" algn="l" rtl="0">
              <a:buNone/>
            </a:pPr>
            <a:r>
              <a:rPr lang="en-US" sz="2400" dirty="0" smtClean="0"/>
              <a:t>b. Changing anesthetic protocol</a:t>
            </a:r>
            <a:r>
              <a:rPr lang="ar-SA" sz="2400" dirty="0" smtClean="0"/>
              <a:t>, </a:t>
            </a:r>
            <a:endParaRPr lang="en-US" sz="2400" dirty="0" smtClean="0"/>
          </a:p>
          <a:p>
            <a:pPr lvl="0" algn="l" rtl="0">
              <a:buNone/>
            </a:pPr>
            <a:r>
              <a:rPr lang="en-US" sz="2400" dirty="0" smtClean="0"/>
              <a:t>c. undiagnosed pathology may be detected prior to anesthesia using ‘routine’ screening may useful for whether the owner decides to proceed with anesthesia/surgery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4929222" cy="6357982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b="1" dirty="0" smtClean="0"/>
              <a:t>3. Renal disease</a:t>
            </a:r>
            <a:r>
              <a:rPr lang="en-US" dirty="0" smtClean="0"/>
              <a:t> is also important, if </a:t>
            </a:r>
            <a:r>
              <a:rPr lang="en-US" b="1" dirty="0" smtClean="0"/>
              <a:t>dehydration or uremia</a:t>
            </a:r>
            <a:r>
              <a:rPr lang="en-US" dirty="0" smtClean="0"/>
              <a:t> is present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Neurologic disease </a:t>
            </a:r>
            <a:r>
              <a:rPr lang="en-US" dirty="0" smtClean="0"/>
              <a:t>the occurrence of postoperative </a:t>
            </a:r>
            <a:r>
              <a:rPr lang="en-US" b="1" dirty="0" smtClean="0"/>
              <a:t>seizures, increased sensitivity to anesthetics</a:t>
            </a:r>
          </a:p>
          <a:p>
            <a:pPr lvl="0"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22530" name="Picture 2" descr="Kidney Diseases - Creative Biola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060" y="214290"/>
            <a:ext cx="3949658" cy="2857520"/>
          </a:xfrm>
          <a:prstGeom prst="rect">
            <a:avLst/>
          </a:prstGeom>
          <a:noFill/>
        </p:spPr>
      </p:pic>
      <p:pic>
        <p:nvPicPr>
          <p:cNvPr id="22532" name="Picture 4" descr="9 Neurological Disorders You Need to Know - Regional Neurological Associ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5"/>
            <a:ext cx="4429124" cy="245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Morbidity and mortality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000108"/>
            <a:ext cx="8929718" cy="557216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Morbidity; Nonfatal </a:t>
            </a:r>
            <a:r>
              <a:rPr lang="en-US" dirty="0"/>
              <a:t>complications tend to occur more frequently than mortal events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/>
              <a:t>Small animal anesthesia </a:t>
            </a:r>
            <a:r>
              <a:rPr lang="en-US" b="1" dirty="0" smtClean="0"/>
              <a:t>morbidity: </a:t>
            </a:r>
          </a:p>
          <a:p>
            <a:pPr algn="l" rtl="0"/>
            <a:r>
              <a:rPr lang="en-US" b="1" dirty="0" smtClean="0"/>
              <a:t>are </a:t>
            </a:r>
            <a:r>
              <a:rPr lang="en-US" dirty="0"/>
              <a:t>non‐fatal </a:t>
            </a:r>
            <a:r>
              <a:rPr lang="en-US" dirty="0" smtClean="0"/>
              <a:t>complications which include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Respiratory complications</a:t>
            </a:r>
            <a:r>
              <a:rPr lang="en-US" b="1" dirty="0" smtClean="0"/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/>
              <a:t>cardiovascular complications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gastrointestinal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thermoregulatory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/>
              <a:t>Poor </a:t>
            </a:r>
            <a:r>
              <a:rPr lang="en-US" dirty="0" smtClean="0"/>
              <a:t>recoveries</a:t>
            </a:r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21506" name="AutoShape 2" descr="Minimizing the Risks of Anesthesia in Dogs | Preventive Ve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1508" name="AutoShape 4" descr="Minimizing the Risks of Anesthesia in Dogs | Preventive Ve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" name="صورة 5" descr="Minimizing the Risks of Anesthesia in Dogs | Preventive V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4357694"/>
            <a:ext cx="371474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8"/>
            <a:ext cx="5572132" cy="6357982"/>
          </a:xfrm>
        </p:spPr>
        <p:txBody>
          <a:bodyPr>
            <a:normAutofit fontScale="77500" lnSpcReduction="20000"/>
          </a:bodyPr>
          <a:lstStyle/>
          <a:p>
            <a:pPr marL="514350" lvl="0" indent="-514350" algn="l" rtl="0">
              <a:buAutoNum type="arabicPeriod"/>
            </a:pPr>
            <a:r>
              <a:rPr lang="en-US" b="1" dirty="0" smtClean="0"/>
              <a:t>Respiratory </a:t>
            </a:r>
            <a:r>
              <a:rPr lang="en-US" b="1" dirty="0"/>
              <a:t>complications </a:t>
            </a:r>
            <a:r>
              <a:rPr lang="en-US" dirty="0"/>
              <a:t>included respiratory depression or apnea, respiratory distress, and difficulty with intubation,  hypoventilation and </a:t>
            </a:r>
            <a:r>
              <a:rPr lang="en-US" dirty="0" err="1"/>
              <a:t>hypercapnia</a:t>
            </a:r>
            <a:r>
              <a:rPr lang="en-US" dirty="0"/>
              <a:t>  and hypoxemia , occasionally airway </a:t>
            </a:r>
            <a:r>
              <a:rPr lang="en-US" dirty="0" smtClean="0"/>
              <a:t>compromise</a:t>
            </a:r>
          </a:p>
          <a:p>
            <a:pPr marL="514350" indent="-514350" algn="r">
              <a:buNone/>
            </a:pPr>
            <a:r>
              <a:rPr lang="en-US" dirty="0" smtClean="0"/>
              <a:t>          </a:t>
            </a:r>
            <a:r>
              <a:rPr lang="ar-SA" dirty="0" smtClean="0"/>
              <a:t>تضمنت </a:t>
            </a:r>
            <a:r>
              <a:rPr lang="ar-SA" dirty="0"/>
              <a:t>المضاعفات التنفسية تثبيط الجهاز التنفسي أو انقطاع النفس ، وضيق التنفس ، وصعوبة </a:t>
            </a:r>
            <a:r>
              <a:rPr lang="ar-SA" dirty="0" err="1"/>
              <a:t>التنبيب</a:t>
            </a:r>
            <a:r>
              <a:rPr lang="ar-SA" dirty="0"/>
              <a:t> ، ونقص التهوية ، وفرط ثنائي أكسيد الكربون في الدم ، ونقص </a:t>
            </a:r>
            <a:r>
              <a:rPr lang="ar-SA" dirty="0" err="1"/>
              <a:t>الأكسجة</a:t>
            </a:r>
            <a:r>
              <a:rPr lang="ar-SA" dirty="0"/>
              <a:t> في الدم ، وفي بعض الأحيان اختلال في مجرى </a:t>
            </a:r>
            <a:r>
              <a:rPr lang="ar-SA" dirty="0" smtClean="0"/>
              <a:t>الهواء</a:t>
            </a:r>
            <a:endParaRPr lang="en-US" dirty="0" smtClean="0"/>
          </a:p>
          <a:p>
            <a:pPr marL="514350" indent="-514350" algn="r">
              <a:buNone/>
            </a:pPr>
            <a:endParaRPr lang="ar-IQ" dirty="0" smtClean="0"/>
          </a:p>
          <a:p>
            <a:pPr marL="514350" lvl="0" indent="-514350" algn="l" rtl="0">
              <a:buNone/>
            </a:pPr>
            <a:r>
              <a:rPr lang="en-US" dirty="0" smtClean="0"/>
              <a:t>2. </a:t>
            </a:r>
            <a:r>
              <a:rPr lang="en-US" b="1" dirty="0"/>
              <a:t>cardiovascular complications </a:t>
            </a:r>
            <a:r>
              <a:rPr lang="en-US" dirty="0"/>
              <a:t>were hypotension  and cardiac arrhythmias notably </a:t>
            </a:r>
            <a:r>
              <a:rPr lang="en-US" dirty="0" err="1"/>
              <a:t>bradycardia</a:t>
            </a:r>
            <a:endParaRPr lang="en-US" dirty="0"/>
          </a:p>
          <a:p>
            <a:pPr marL="514350" indent="-514350" algn="r">
              <a:buNone/>
            </a:pPr>
            <a:r>
              <a:rPr lang="ar-IQ" dirty="0" smtClean="0"/>
              <a:t>      كانت </a:t>
            </a:r>
            <a:r>
              <a:rPr lang="ar-IQ" dirty="0"/>
              <a:t>مضاعفات القلب والأوعية الدموية هي انخفاض ضغط الدم وعدم انتظام ضربات القلب بشكل خاص بطء القلب</a:t>
            </a:r>
            <a:endParaRPr lang="en-US" dirty="0"/>
          </a:p>
          <a:p>
            <a:pPr marL="514350" indent="-514350" algn="l" rtl="0">
              <a:buNone/>
            </a:pPr>
            <a:endParaRPr lang="en-US" dirty="0"/>
          </a:p>
          <a:p>
            <a:pPr marL="514350" lvl="0" indent="-514350"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sp>
        <p:nvSpPr>
          <p:cNvPr id="20482" name="AutoShape 2" descr="Canine Infectious Respiratory Disease Complex (CIRDC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483" name="Picture 3" descr="C:\Users\dell\Dropbox\PC\Desktop\download (1).jpg"/>
          <p:cNvPicPr>
            <a:picLocks noChangeAspect="1" noChangeArrowheads="1"/>
          </p:cNvPicPr>
          <p:nvPr/>
        </p:nvPicPr>
        <p:blipFill>
          <a:blip r:embed="rId2"/>
          <a:srcRect t="27272"/>
          <a:stretch>
            <a:fillRect/>
          </a:stretch>
        </p:blipFill>
        <p:spPr bwMode="auto">
          <a:xfrm>
            <a:off x="5500694" y="642918"/>
            <a:ext cx="3679026" cy="2610946"/>
          </a:xfrm>
          <a:prstGeom prst="rect">
            <a:avLst/>
          </a:prstGeom>
          <a:noFill/>
        </p:spPr>
      </p:pic>
      <p:pic>
        <p:nvPicPr>
          <p:cNvPr id="5" name="صورة 4" descr="Dilated Cardiomyopathy (DCM) in dogs | Veterinary Teaching Hospital |  Washington State Universi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364330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42852"/>
            <a:ext cx="6072230" cy="6715148"/>
          </a:xfrm>
        </p:spPr>
        <p:txBody>
          <a:bodyPr>
            <a:normAutofit lnSpcReduction="10000"/>
          </a:bodyPr>
          <a:lstStyle/>
          <a:p>
            <a:pPr lvl="0" algn="l" rtl="0">
              <a:buNone/>
            </a:pPr>
            <a:r>
              <a:rPr lang="en-US" dirty="0" smtClean="0"/>
              <a:t>3.</a:t>
            </a:r>
            <a:r>
              <a:rPr lang="en-US" b="1" dirty="0" smtClean="0"/>
              <a:t> Regurgitation </a:t>
            </a:r>
            <a:r>
              <a:rPr lang="en-US" dirty="0"/>
              <a:t>was </a:t>
            </a:r>
            <a:r>
              <a:rPr lang="en-US" i="1" dirty="0"/>
              <a:t>the most frequently documented </a:t>
            </a:r>
            <a:r>
              <a:rPr lang="en-US" i="1" dirty="0" err="1"/>
              <a:t>perioperative</a:t>
            </a:r>
            <a:r>
              <a:rPr lang="en-US" i="1" dirty="0"/>
              <a:t> gastrointestinal complication.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risk of </a:t>
            </a:r>
            <a:r>
              <a:rPr lang="en-US" dirty="0" err="1"/>
              <a:t>gastroesophageal</a:t>
            </a:r>
            <a:r>
              <a:rPr lang="en-US" dirty="0"/>
              <a:t> reflux, which may result in </a:t>
            </a:r>
            <a:r>
              <a:rPr lang="en-US" dirty="0" smtClean="0"/>
              <a:t>esophageal </a:t>
            </a:r>
            <a:r>
              <a:rPr lang="en-US" dirty="0"/>
              <a:t>mucosa </a:t>
            </a:r>
            <a:r>
              <a:rPr lang="en-US" dirty="0" smtClean="0"/>
              <a:t>injury</a:t>
            </a:r>
          </a:p>
          <a:p>
            <a:pPr algn="l" rtl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Hypothermia</a:t>
            </a:r>
            <a:r>
              <a:rPr lang="en-US" dirty="0" smtClean="0"/>
              <a:t>, </a:t>
            </a:r>
            <a:r>
              <a:rPr lang="en-US" dirty="0"/>
              <a:t>was a particularly </a:t>
            </a:r>
            <a:r>
              <a:rPr lang="en-US" i="1" dirty="0"/>
              <a:t>common </a:t>
            </a:r>
            <a:r>
              <a:rPr lang="en-US" i="1" dirty="0" smtClean="0"/>
              <a:t>complication. </a:t>
            </a:r>
          </a:p>
          <a:p>
            <a:pPr algn="l" rtl="0">
              <a:buNone/>
            </a:pP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5</a:t>
            </a:r>
            <a:r>
              <a:rPr lang="en-US" b="1" dirty="0" smtClean="0"/>
              <a:t>. Poor recoveries </a:t>
            </a:r>
            <a:r>
              <a:rPr lang="en-US" dirty="0" smtClean="0"/>
              <a:t>have </a:t>
            </a:r>
            <a:r>
              <a:rPr lang="en-US" dirty="0"/>
              <a:t>also been documented, </a:t>
            </a:r>
            <a:r>
              <a:rPr lang="en-US" i="1" dirty="0"/>
              <a:t>often recorded as prolonged return to consciousness. </a:t>
            </a:r>
          </a:p>
          <a:p>
            <a:endParaRPr lang="ar-IQ" dirty="0"/>
          </a:p>
        </p:txBody>
      </p:sp>
      <p:pic>
        <p:nvPicPr>
          <p:cNvPr id="4" name="صورة 3" descr="Acid Reflux in Dogs"/>
          <p:cNvPicPr/>
          <p:nvPr/>
        </p:nvPicPr>
        <p:blipFill>
          <a:blip r:embed="rId2"/>
          <a:srcRect r="25582"/>
          <a:stretch>
            <a:fillRect/>
          </a:stretch>
        </p:blipFill>
        <p:spPr bwMode="auto">
          <a:xfrm>
            <a:off x="6143636" y="214290"/>
            <a:ext cx="30003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Hypothermia In Dogs: Symptoms, Causes, &amp; Treatments - DogTi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14686"/>
            <a:ext cx="30003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Dog Anesthesia Side Effects: What to Know | Canna-Pet®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143512"/>
            <a:ext cx="300036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1057</Words>
  <Application>Microsoft Office PowerPoint</Application>
  <PresentationFormat>عرض على الشاشة (3:4)‏</PresentationFormat>
  <Paragraphs>111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Anesthetic risk assessment</vt:lpstr>
      <vt:lpstr>Anesthetic risk assessment</vt:lpstr>
      <vt:lpstr>مهمPatient health assessment include  </vt:lpstr>
      <vt:lpstr>1. Pre‐existing cardiopulmonary pathology</vt:lpstr>
      <vt:lpstr>الشريحة 5</vt:lpstr>
      <vt:lpstr>الشريحة 6</vt:lpstr>
      <vt:lpstr>Morbidity and mortality</vt:lpstr>
      <vt:lpstr>الشريحة 8</vt:lpstr>
      <vt:lpstr>الشريحة 9</vt:lpstr>
      <vt:lpstr>الشريحة 10</vt:lpstr>
      <vt:lpstr>الشريحة 11</vt:lpstr>
      <vt:lpstr>الشريحة 12</vt:lpstr>
      <vt:lpstr>Timing of death</vt:lpstr>
      <vt:lpstr>Risk factors for anesthetic death</vt:lpstr>
      <vt:lpstr>Large animal anesthetic mortality Risk of anesthetic death</vt:lpstr>
      <vt:lpstr>الشريحة 16</vt:lpstr>
      <vt:lpstr>الشريحة 17</vt:lpstr>
      <vt:lpstr>commonly reported risk factors associated with death</vt:lpstr>
      <vt:lpstr>الشريحة 19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Anesthetic risk assessment</dc:title>
  <dc:creator>dell</dc:creator>
  <cp:lastModifiedBy>dell</cp:lastModifiedBy>
  <cp:revision>118</cp:revision>
  <dcterms:created xsi:type="dcterms:W3CDTF">2022-04-06T20:01:15Z</dcterms:created>
  <dcterms:modified xsi:type="dcterms:W3CDTF">2026-03-30T07:06:04Z</dcterms:modified>
</cp:coreProperties>
</file>